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9144000" cy="82296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60" d="100"/>
          <a:sy n="60" d="100"/>
        </p:scale>
        <p:origin x="-1456" y="200"/>
      </p:cViewPr>
      <p:guideLst>
        <p:guide orient="horz" pos="2592"/>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556512"/>
            <a:ext cx="7772400" cy="1764030"/>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4663440"/>
            <a:ext cx="6400800" cy="210312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9479CB7-4548-4053-A281-2354E85B7C35}" type="datetimeFigureOut">
              <a:rPr lang="en-US" smtClean="0"/>
              <a:t>6/2/2018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26930254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9479CB7-4548-4053-A281-2354E85B7C35}" type="datetimeFigureOut">
              <a:rPr lang="en-US" smtClean="0"/>
              <a:t>6/2/2018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250904642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329567"/>
            <a:ext cx="2057400" cy="702183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329567"/>
            <a:ext cx="6019800" cy="702183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9479CB7-4548-4053-A281-2354E85B7C35}" type="datetimeFigureOut">
              <a:rPr lang="en-US" smtClean="0"/>
              <a:t>6/2/2018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41689255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9479CB7-4548-4053-A281-2354E85B7C35}" type="datetimeFigureOut">
              <a:rPr lang="en-US" smtClean="0"/>
              <a:t>6/2/2018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321667962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288280"/>
            <a:ext cx="7772400" cy="163449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3488057"/>
            <a:ext cx="7772400" cy="1800224"/>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9479CB7-4548-4053-A281-2354E85B7C35}" type="datetimeFigureOut">
              <a:rPr lang="en-US" smtClean="0"/>
              <a:t>6/2/2018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53622633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920242"/>
            <a:ext cx="4038600" cy="543115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20242"/>
            <a:ext cx="4038600" cy="543115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9479CB7-4548-4053-A281-2354E85B7C35}" type="datetimeFigureOut">
              <a:rPr lang="en-US" smtClean="0"/>
              <a:t>6/2/2018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28730364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1" y="1842136"/>
            <a:ext cx="4040188" cy="767714"/>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1" y="2609850"/>
            <a:ext cx="4040188" cy="474154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7" y="1842136"/>
            <a:ext cx="4041775" cy="767714"/>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7" y="2609850"/>
            <a:ext cx="4041775" cy="474154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9479CB7-4548-4053-A281-2354E85B7C35}" type="datetimeFigureOut">
              <a:rPr lang="en-US" smtClean="0"/>
              <a:t>6/2/2018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12243990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9479CB7-4548-4053-A281-2354E85B7C35}" type="datetimeFigureOut">
              <a:rPr lang="en-US" smtClean="0"/>
              <a:t>6/2/2018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143113243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9479CB7-4548-4053-A281-2354E85B7C35}" type="datetimeFigureOut">
              <a:rPr lang="en-US" smtClean="0"/>
              <a:t>6/2/2018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42656480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2" y="327660"/>
            <a:ext cx="3008313" cy="139446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1" y="327661"/>
            <a:ext cx="5111751" cy="7023736"/>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2" y="1722121"/>
            <a:ext cx="3008313" cy="562927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9479CB7-4548-4053-A281-2354E85B7C35}" type="datetimeFigureOut">
              <a:rPr lang="en-US" smtClean="0"/>
              <a:t>6/2/2018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17533264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5760721"/>
            <a:ext cx="5486400" cy="680086"/>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735330"/>
            <a:ext cx="5486400" cy="493776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6440807"/>
            <a:ext cx="5486400" cy="965834"/>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9479CB7-4548-4053-A281-2354E85B7C35}" type="datetimeFigureOut">
              <a:rPr lang="en-US" smtClean="0"/>
              <a:t>6/2/2018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FF3E5FC-E4E7-495C-B8C4-A127B099EBF7}" type="slidenum">
              <a:rPr lang="en-US" smtClean="0"/>
              <a:t>‹#›</a:t>
            </a:fld>
            <a:endParaRPr lang="en-US"/>
          </a:p>
        </p:txBody>
      </p:sp>
    </p:spTree>
    <p:extLst>
      <p:ext uri="{BB962C8B-B14F-4D97-AF65-F5344CB8AC3E}">
        <p14:creationId xmlns:p14="http://schemas.microsoft.com/office/powerpoint/2010/main" val="22083599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329566"/>
            <a:ext cx="8229600" cy="13716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920242"/>
            <a:ext cx="8229600" cy="5431155"/>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7627621"/>
            <a:ext cx="2133600" cy="438150"/>
          </a:xfrm>
          <a:prstGeom prst="rect">
            <a:avLst/>
          </a:prstGeom>
        </p:spPr>
        <p:txBody>
          <a:bodyPr vert="horz" lIns="91440" tIns="45720" rIns="91440" bIns="45720" rtlCol="0" anchor="ctr"/>
          <a:lstStyle>
            <a:lvl1pPr algn="l">
              <a:defRPr sz="1200">
                <a:solidFill>
                  <a:schemeClr val="tx1">
                    <a:tint val="75000"/>
                  </a:schemeClr>
                </a:solidFill>
              </a:defRPr>
            </a:lvl1pPr>
          </a:lstStyle>
          <a:p>
            <a:fld id="{E9479CB7-4548-4053-A281-2354E85B7C35}" type="datetimeFigureOut">
              <a:rPr lang="en-US" smtClean="0"/>
              <a:t>6/2/2018</a:t>
            </a:fld>
            <a:endParaRPr lang="en-US"/>
          </a:p>
        </p:txBody>
      </p:sp>
      <p:sp>
        <p:nvSpPr>
          <p:cNvPr id="5" name="Footer Placeholder 4"/>
          <p:cNvSpPr>
            <a:spLocks noGrp="1"/>
          </p:cNvSpPr>
          <p:nvPr>
            <p:ph type="ftr" sz="quarter" idx="3"/>
          </p:nvPr>
        </p:nvSpPr>
        <p:spPr>
          <a:xfrm>
            <a:off x="3124200" y="7627621"/>
            <a:ext cx="2895600" cy="438150"/>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7627621"/>
            <a:ext cx="2133600" cy="438150"/>
          </a:xfrm>
          <a:prstGeom prst="rect">
            <a:avLst/>
          </a:prstGeom>
        </p:spPr>
        <p:txBody>
          <a:bodyPr vert="horz" lIns="91440" tIns="45720" rIns="91440" bIns="45720" rtlCol="0" anchor="ctr"/>
          <a:lstStyle>
            <a:lvl1pPr algn="r">
              <a:defRPr sz="1200">
                <a:solidFill>
                  <a:schemeClr val="tx1">
                    <a:tint val="75000"/>
                  </a:schemeClr>
                </a:solidFill>
              </a:defRPr>
            </a:lvl1pPr>
          </a:lstStyle>
          <a:p>
            <a:fld id="{FFF3E5FC-E4E7-495C-B8C4-A127B099EBF7}" type="slidenum">
              <a:rPr lang="en-US" smtClean="0"/>
              <a:t>‹#›</a:t>
            </a:fld>
            <a:endParaRPr lang="en-US"/>
          </a:p>
        </p:txBody>
      </p:sp>
    </p:spTree>
    <p:extLst>
      <p:ext uri="{BB962C8B-B14F-4D97-AF65-F5344CB8AC3E}">
        <p14:creationId xmlns:p14="http://schemas.microsoft.com/office/powerpoint/2010/main" val="44153850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4"/>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3175" y="0"/>
            <a:ext cx="9157951" cy="1905000"/>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
        <p:nvSpPr>
          <p:cNvPr id="12" name="TextBox 11"/>
          <p:cNvSpPr txBox="1"/>
          <p:nvPr/>
        </p:nvSpPr>
        <p:spPr>
          <a:xfrm>
            <a:off x="3505200" y="1962090"/>
            <a:ext cx="2074222" cy="400110"/>
          </a:xfrm>
          <a:prstGeom prst="rect">
            <a:avLst/>
          </a:prstGeom>
          <a:noFill/>
        </p:spPr>
        <p:txBody>
          <a:bodyPr wrap="none" rtlCol="0">
            <a:spAutoFit/>
          </a:bodyPr>
          <a:lstStyle/>
          <a:p>
            <a:r>
              <a:rPr lang="en-US" sz="2000" b="1" dirty="0" smtClean="0"/>
              <a:t>Research Services</a:t>
            </a:r>
            <a:endParaRPr lang="en-US" sz="2000" b="1" dirty="0"/>
          </a:p>
        </p:txBody>
      </p:sp>
      <p:sp>
        <p:nvSpPr>
          <p:cNvPr id="2" name="TextBox 1"/>
          <p:cNvSpPr txBox="1"/>
          <p:nvPr/>
        </p:nvSpPr>
        <p:spPr>
          <a:xfrm>
            <a:off x="1295400" y="2590800"/>
            <a:ext cx="6629400" cy="923330"/>
          </a:xfrm>
          <a:prstGeom prst="rect">
            <a:avLst/>
          </a:prstGeom>
          <a:noFill/>
        </p:spPr>
        <p:txBody>
          <a:bodyPr wrap="square" rtlCol="0">
            <a:spAutoFit/>
          </a:bodyPr>
          <a:lstStyle/>
          <a:p>
            <a:pPr algn="just"/>
            <a:r>
              <a:rPr lang="en-US" u="sng" dirty="0" smtClean="0"/>
              <a:t>Research</a:t>
            </a:r>
            <a:r>
              <a:rPr lang="en-US" dirty="0" smtClean="0"/>
              <a:t> - </a:t>
            </a:r>
            <a:r>
              <a:rPr lang="en-US" i="1" dirty="0" smtClean="0"/>
              <a:t>The </a:t>
            </a:r>
            <a:r>
              <a:rPr lang="en-US" i="1" dirty="0"/>
              <a:t>systematic investigation into and study of materials and sources in order to establish facts and reach new conclusions</a:t>
            </a:r>
            <a:r>
              <a:rPr lang="en-US" i="1" dirty="0" smtClean="0"/>
              <a:t>.</a:t>
            </a:r>
          </a:p>
          <a:p>
            <a:pPr algn="r"/>
            <a:r>
              <a:rPr lang="en-US" dirty="0" smtClean="0"/>
              <a:t>- </a:t>
            </a:r>
            <a:r>
              <a:rPr lang="en-US" sz="1600" dirty="0" smtClean="0"/>
              <a:t>The Oxford English Dictionary</a:t>
            </a:r>
            <a:endParaRPr lang="en-US" sz="1600" dirty="0"/>
          </a:p>
        </p:txBody>
      </p:sp>
      <p:sp>
        <p:nvSpPr>
          <p:cNvPr id="13" name="TextBox 12"/>
          <p:cNvSpPr txBox="1"/>
          <p:nvPr/>
        </p:nvSpPr>
        <p:spPr>
          <a:xfrm>
            <a:off x="457200" y="3733800"/>
            <a:ext cx="8153400" cy="4093428"/>
          </a:xfrm>
          <a:prstGeom prst="rect">
            <a:avLst/>
          </a:prstGeom>
          <a:noFill/>
        </p:spPr>
        <p:txBody>
          <a:bodyPr wrap="square" rtlCol="0">
            <a:spAutoFit/>
          </a:bodyPr>
          <a:lstStyle/>
          <a:p>
            <a:pPr algn="just"/>
            <a:r>
              <a:rPr lang="en-US" dirty="0" smtClean="0"/>
              <a:t>For decades, SDMA has been working within the laws of physics and chemistry to find better solutions to problems facing mankind.  We have collaborated with research teams  in the U.S. government, the Chilean government, Kansas State University, Purdue University, University of Dayton, North Carolina State University, and others.  Some areas where SDMA has experience are </a:t>
            </a:r>
          </a:p>
          <a:p>
            <a:pPr algn="just"/>
            <a:endParaRPr lang="en-US" sz="800" dirty="0" smtClean="0"/>
          </a:p>
          <a:p>
            <a:pPr marL="742950" lvl="1" indent="-285750">
              <a:buFont typeface="Arial" panose="020B0604020202020204" pitchFamily="34" charset="0"/>
              <a:buChar char="•"/>
            </a:pPr>
            <a:r>
              <a:rPr lang="en-US" dirty="0" smtClean="0"/>
              <a:t>Lightweight, compact clothing and sleeping bags for extreme cold, and </a:t>
            </a:r>
          </a:p>
          <a:p>
            <a:pPr marL="742950" lvl="1" indent="-285750">
              <a:buFont typeface="Arial" panose="020B0604020202020204" pitchFamily="34" charset="0"/>
              <a:buChar char="•"/>
            </a:pPr>
            <a:r>
              <a:rPr lang="en-US" dirty="0" smtClean="0"/>
              <a:t>Lightweight, compact  thermal insulation to make aircraft fly faster and farther,  and </a:t>
            </a:r>
          </a:p>
          <a:p>
            <a:pPr marL="742950" lvl="1" indent="-285750">
              <a:buFont typeface="Arial" panose="020B0604020202020204" pitchFamily="34" charset="0"/>
              <a:buChar char="•"/>
            </a:pPr>
            <a:r>
              <a:rPr lang="en-US" dirty="0" smtClean="0"/>
              <a:t>Improved fire shelters for wildland fire fighters, and</a:t>
            </a:r>
          </a:p>
          <a:p>
            <a:pPr marL="742950" lvl="1" indent="-285750">
              <a:buFont typeface="Arial" panose="020B0604020202020204" pitchFamily="34" charset="0"/>
              <a:buChar char="•"/>
            </a:pPr>
            <a:r>
              <a:rPr lang="en-US" dirty="0" smtClean="0"/>
              <a:t>Load-bearing thermal protection systems for future spacecraft, and</a:t>
            </a:r>
          </a:p>
          <a:p>
            <a:pPr marL="742950" lvl="1" indent="-285750">
              <a:buFont typeface="Arial" panose="020B0604020202020204" pitchFamily="34" charset="0"/>
              <a:buChar char="•"/>
            </a:pPr>
            <a:r>
              <a:rPr lang="en-US" dirty="0" smtClean="0"/>
              <a:t>Frost-prevention systems in crops</a:t>
            </a:r>
          </a:p>
          <a:p>
            <a:pPr marL="742950" lvl="1" indent="-285750">
              <a:buFont typeface="Arial" panose="020B0604020202020204" pitchFamily="34" charset="0"/>
              <a:buChar char="•"/>
            </a:pPr>
            <a:r>
              <a:rPr lang="en-US" dirty="0" smtClean="0"/>
              <a:t>Use of phase-change materials to attenuate heat flux rates</a:t>
            </a:r>
          </a:p>
          <a:p>
            <a:endParaRPr lang="en-US" dirty="0"/>
          </a:p>
          <a:p>
            <a:r>
              <a:rPr lang="en-US" dirty="0" smtClean="0"/>
              <a:t>If you would like our help finding a better solution, contact us for a free consultation.</a:t>
            </a:r>
            <a:endParaRPr lang="en-US" dirty="0"/>
          </a:p>
        </p:txBody>
      </p:sp>
    </p:spTree>
    <p:extLst>
      <p:ext uri="{BB962C8B-B14F-4D97-AF65-F5344CB8AC3E}">
        <p14:creationId xmlns:p14="http://schemas.microsoft.com/office/powerpoint/2010/main" val="275108440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1012</TotalTime>
  <Words>169</Words>
  <Application>Microsoft Office PowerPoint</Application>
  <PresentationFormat>Custom</PresentationFormat>
  <Paragraphs>13</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PowerPoint Presentation</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Steve Miller</dc:creator>
  <cp:lastModifiedBy>Steve Miller</cp:lastModifiedBy>
  <cp:revision>13</cp:revision>
  <dcterms:created xsi:type="dcterms:W3CDTF">2018-06-02T00:24:36Z</dcterms:created>
  <dcterms:modified xsi:type="dcterms:W3CDTF">2018-06-02T18:45:45Z</dcterms:modified>
</cp:coreProperties>
</file>

<file path=docProps/thumbnail.jpeg>
</file>